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6"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A4A4"/>
    <a:srgbClr val="2F5AAB"/>
    <a:srgbClr val="656666"/>
    <a:srgbClr val="767777"/>
    <a:srgbClr val="2F5AAA"/>
    <a:srgbClr val="3D75E0"/>
    <a:srgbClr val="23437F"/>
    <a:srgbClr val="4D677C"/>
    <a:srgbClr val="6F97B1"/>
    <a:srgbClr val="184C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09"/>
    <p:restoredTop sz="96424"/>
  </p:normalViewPr>
  <p:slideViewPr>
    <p:cSldViewPr snapToGrid="0" snapToObjects="1">
      <p:cViewPr>
        <p:scale>
          <a:sx n="35" d="100"/>
          <a:sy n="35" d="100"/>
        </p:scale>
        <p:origin x="408" y="-130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570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A32D34-E8FE-B34F-92C5-ED18ED06EEE4}" type="datetimeFigureOut">
              <a:rPr lang="en-US" smtClean="0"/>
              <a:t>2/28/18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52F48A0-34A0-0042-B189-6F6549C6BEB5}" type="slidenum">
              <a:rPr lang="en-US" smtClean="0"/>
              <a:t>‹#›</a:t>
            </a:fld>
            <a:endParaRPr lang="en-US"/>
          </a:p>
        </p:txBody>
      </p:sp>
    </p:spTree>
    <p:extLst>
      <p:ext uri="{BB962C8B-B14F-4D97-AF65-F5344CB8AC3E}">
        <p14:creationId xmlns:p14="http://schemas.microsoft.com/office/powerpoint/2010/main" val="877819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2AE838-0F48-F148-82B2-444553585B01}" type="datetimeFigureOut">
              <a:rPr lang="en-US" smtClean="0"/>
              <a:t>2/28/18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BC91E-D362-0E48-B3C9-AC14ADF690C2}" type="slidenum">
              <a:rPr lang="en-US" smtClean="0"/>
              <a:t>‹#›</a:t>
            </a:fld>
            <a:endParaRPr lang="en-US"/>
          </a:p>
        </p:txBody>
      </p:sp>
    </p:spTree>
    <p:extLst>
      <p:ext uri="{BB962C8B-B14F-4D97-AF65-F5344CB8AC3E}">
        <p14:creationId xmlns:p14="http://schemas.microsoft.com/office/powerpoint/2010/main" val="177772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1BC91E-D362-0E48-B3C9-AC14ADF690C2}" type="slidenum">
              <a:rPr lang="en-US" smtClean="0"/>
              <a:t>1</a:t>
            </a:fld>
            <a:endParaRPr lang="en-US"/>
          </a:p>
        </p:txBody>
      </p:sp>
    </p:spTree>
    <p:extLst>
      <p:ext uri="{BB962C8B-B14F-4D97-AF65-F5344CB8AC3E}">
        <p14:creationId xmlns:p14="http://schemas.microsoft.com/office/powerpoint/2010/main" val="269220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B12D4F-B752-1246-A283-F8D12C0BE9E1}"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E7B3D-1D38-D14F-A2ED-FD13F0F7EC62}" type="slidenum">
              <a:rPr lang="en-US" smtClean="0"/>
              <a:t>‹#›</a:t>
            </a:fld>
            <a:endParaRPr lang="en-US"/>
          </a:p>
        </p:txBody>
      </p:sp>
      <p:sp>
        <p:nvSpPr>
          <p:cNvPr id="8" name="Picture Placeholder 7"/>
          <p:cNvSpPr>
            <a:spLocks noGrp="1"/>
          </p:cNvSpPr>
          <p:nvPr>
            <p:ph type="pic" sz="quarter" idx="13" hasCustomPrompt="1"/>
          </p:nvPr>
        </p:nvSpPr>
        <p:spPr>
          <a:xfrm>
            <a:off x="7863840" y="2544129"/>
            <a:ext cx="10058400" cy="5686425"/>
          </a:xfrm>
        </p:spPr>
        <p:txBody>
          <a:bodyPr>
            <a:normAutofit/>
          </a:bodyPr>
          <a:lstStyle>
            <a:lvl1pPr>
              <a:defRPr sz="6000" baseline="0"/>
            </a:lvl1pPr>
          </a:lstStyle>
          <a:p>
            <a:r>
              <a:rPr lang="en-US" sz="6000" baseline="0" dirty="0"/>
              <a:t>Image placeholder</a:t>
            </a:r>
            <a:endParaRPr lang="en-US" dirty="0"/>
          </a:p>
        </p:txBody>
      </p:sp>
      <p:sp>
        <p:nvSpPr>
          <p:cNvPr id="9" name="Picture Placeholder 7"/>
          <p:cNvSpPr>
            <a:spLocks noGrp="1"/>
          </p:cNvSpPr>
          <p:nvPr>
            <p:ph type="pic" sz="quarter" idx="14" hasCustomPrompt="1"/>
          </p:nvPr>
        </p:nvSpPr>
        <p:spPr>
          <a:xfrm>
            <a:off x="8016240" y="2696529"/>
            <a:ext cx="10058400" cy="5686425"/>
          </a:xfrm>
        </p:spPr>
        <p:txBody>
          <a:bodyPr>
            <a:normAutofit/>
          </a:bodyPr>
          <a:lstStyle>
            <a:lvl1pPr>
              <a:defRPr sz="6000" baseline="0"/>
            </a:lvl1pPr>
          </a:lstStyle>
          <a:p>
            <a:r>
              <a:rPr lang="en-US" sz="6000" baseline="0"/>
              <a:t>Image placeholder</a:t>
            </a:r>
            <a:endParaRPr lang="en-US" dirty="0"/>
          </a:p>
        </p:txBody>
      </p:sp>
      <p:sp>
        <p:nvSpPr>
          <p:cNvPr id="10" name="Picture Placeholder 7"/>
          <p:cNvSpPr>
            <a:spLocks noGrp="1"/>
          </p:cNvSpPr>
          <p:nvPr>
            <p:ph type="pic" sz="quarter" idx="15" hasCustomPrompt="1"/>
          </p:nvPr>
        </p:nvSpPr>
        <p:spPr>
          <a:xfrm>
            <a:off x="8168640" y="2848929"/>
            <a:ext cx="10058400" cy="5686425"/>
          </a:xfrm>
        </p:spPr>
        <p:txBody>
          <a:bodyPr>
            <a:normAutofit/>
          </a:bodyPr>
          <a:lstStyle>
            <a:lvl1pPr>
              <a:defRPr sz="6000" baseline="0"/>
            </a:lvl1pPr>
          </a:lstStyle>
          <a:p>
            <a:r>
              <a:rPr lang="en-US" sz="6000" baseline="0"/>
              <a:t>Image placeholder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B12D4F-B752-1246-A283-F8D12C0BE9E1}"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E7B3D-1D38-D14F-A2ED-FD13F0F7EC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B12D4F-B752-1246-A283-F8D12C0BE9E1}"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E7B3D-1D38-D14F-A2ED-FD13F0F7EC6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975"/>
            <a:ext cx="32918400" cy="11460163"/>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5486400" y="17289463"/>
            <a:ext cx="32918400" cy="79486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3FE2A37-F4B9-7F4A-A8C7-D7CCE81348C1}"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C1C7F-800E-DD4B-9D08-7309CBED5E5E}" type="slidenum">
              <a:rPr lang="en-US" smtClean="0"/>
              <a:t>‹#›</a:t>
            </a:fld>
            <a:endParaRPr lang="en-US"/>
          </a:p>
        </p:txBody>
      </p:sp>
    </p:spTree>
    <p:extLst>
      <p:ext uri="{BB962C8B-B14F-4D97-AF65-F5344CB8AC3E}">
        <p14:creationId xmlns:p14="http://schemas.microsoft.com/office/powerpoint/2010/main" val="996497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FE2A37-F4B9-7F4A-A8C7-D7CCE81348C1}"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C1C7F-800E-DD4B-9D08-7309CBED5E5E}" type="slidenum">
              <a:rPr lang="en-US" smtClean="0"/>
              <a:t>‹#›</a:t>
            </a:fld>
            <a:endParaRPr lang="en-US"/>
          </a:p>
        </p:txBody>
      </p:sp>
    </p:spTree>
    <p:extLst>
      <p:ext uri="{BB962C8B-B14F-4D97-AF65-F5344CB8AC3E}">
        <p14:creationId xmlns:p14="http://schemas.microsoft.com/office/powerpoint/2010/main" val="2063936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025" y="8207375"/>
            <a:ext cx="37857113" cy="13692188"/>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994025" y="22029738"/>
            <a:ext cx="37857113" cy="720090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FE2A37-F4B9-7F4A-A8C7-D7CCE81348C1}"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C1C7F-800E-DD4B-9D08-7309CBED5E5E}" type="slidenum">
              <a:rPr lang="en-US" smtClean="0"/>
              <a:t>‹#›</a:t>
            </a:fld>
            <a:endParaRPr lang="en-US"/>
          </a:p>
        </p:txBody>
      </p:sp>
    </p:spTree>
    <p:extLst>
      <p:ext uri="{BB962C8B-B14F-4D97-AF65-F5344CB8AC3E}">
        <p14:creationId xmlns:p14="http://schemas.microsoft.com/office/powerpoint/2010/main" val="270649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838" y="8763000"/>
            <a:ext cx="18851562" cy="20886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8763000"/>
            <a:ext cx="18851563" cy="20886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FE2A37-F4B9-7F4A-A8C7-D7CCE81348C1}"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C1C7F-800E-DD4B-9D08-7309CBED5E5E}" type="slidenum">
              <a:rPr lang="en-US" smtClean="0"/>
              <a:t>‹#›</a:t>
            </a:fld>
            <a:endParaRPr lang="en-US"/>
          </a:p>
        </p:txBody>
      </p:sp>
    </p:spTree>
    <p:extLst>
      <p:ext uri="{BB962C8B-B14F-4D97-AF65-F5344CB8AC3E}">
        <p14:creationId xmlns:p14="http://schemas.microsoft.com/office/powerpoint/2010/main" val="428975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752600"/>
            <a:ext cx="37857113" cy="6362700"/>
          </a:xfrm>
        </p:spPr>
        <p:txBody>
          <a:bodyPr/>
          <a:lstStyle/>
          <a:p>
            <a:r>
              <a:rPr lang="en-US"/>
              <a:t>Click to edit Master title style</a:t>
            </a:r>
          </a:p>
        </p:txBody>
      </p:sp>
      <p:sp>
        <p:nvSpPr>
          <p:cNvPr id="3" name="Text Placeholder 2"/>
          <p:cNvSpPr>
            <a:spLocks noGrp="1"/>
          </p:cNvSpPr>
          <p:nvPr>
            <p:ph type="body" idx="1"/>
          </p:nvPr>
        </p:nvSpPr>
        <p:spPr>
          <a:xfrm>
            <a:off x="3022600" y="8069263"/>
            <a:ext cx="18568988"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022600" y="12023725"/>
            <a:ext cx="18568988" cy="17686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20238" y="8069263"/>
            <a:ext cx="18659475"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20238" y="12023725"/>
            <a:ext cx="18659475" cy="17686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FE2A37-F4B9-7F4A-A8C7-D7CCE81348C1}" type="datetimeFigureOut">
              <a:rPr lang="en-US" smtClean="0"/>
              <a:t>2/28/18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1C1C7F-800E-DD4B-9D08-7309CBED5E5E}" type="slidenum">
              <a:rPr lang="en-US" smtClean="0"/>
              <a:t>‹#›</a:t>
            </a:fld>
            <a:endParaRPr lang="en-US"/>
          </a:p>
        </p:txBody>
      </p:sp>
    </p:spTree>
    <p:extLst>
      <p:ext uri="{BB962C8B-B14F-4D97-AF65-F5344CB8AC3E}">
        <p14:creationId xmlns:p14="http://schemas.microsoft.com/office/powerpoint/2010/main" val="685583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FE2A37-F4B9-7F4A-A8C7-D7CCE81348C1}" type="datetimeFigureOut">
              <a:rPr lang="en-US" smtClean="0"/>
              <a:t>2/28/18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1C1C7F-800E-DD4B-9D08-7309CBED5E5E}" type="slidenum">
              <a:rPr lang="en-US" smtClean="0"/>
              <a:t>‹#›</a:t>
            </a:fld>
            <a:endParaRPr lang="en-US"/>
          </a:p>
        </p:txBody>
      </p:sp>
    </p:spTree>
    <p:extLst>
      <p:ext uri="{BB962C8B-B14F-4D97-AF65-F5344CB8AC3E}">
        <p14:creationId xmlns:p14="http://schemas.microsoft.com/office/powerpoint/2010/main" val="1351345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E2A37-F4B9-7F4A-A8C7-D7CCE81348C1}" type="datetimeFigureOut">
              <a:rPr lang="en-US" smtClean="0"/>
              <a:t>2/28/18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1C1C7F-800E-DD4B-9D08-7309CBED5E5E}" type="slidenum">
              <a:rPr lang="en-US" smtClean="0"/>
              <a:t>‹#›</a:t>
            </a:fld>
            <a:endParaRPr lang="en-US"/>
          </a:p>
        </p:txBody>
      </p:sp>
    </p:spTree>
    <p:extLst>
      <p:ext uri="{BB962C8B-B14F-4D97-AF65-F5344CB8AC3E}">
        <p14:creationId xmlns:p14="http://schemas.microsoft.com/office/powerpoint/2010/main" val="272112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8659475" y="4740275"/>
            <a:ext cx="22220238" cy="2339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E2A37-F4B9-7F4A-A8C7-D7CCE81348C1}"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C1C7F-800E-DD4B-9D08-7309CBED5E5E}" type="slidenum">
              <a:rPr lang="en-US" smtClean="0"/>
              <a:t>‹#›</a:t>
            </a:fld>
            <a:endParaRPr lang="en-US"/>
          </a:p>
        </p:txBody>
      </p:sp>
    </p:spTree>
    <p:extLst>
      <p:ext uri="{BB962C8B-B14F-4D97-AF65-F5344CB8AC3E}">
        <p14:creationId xmlns:p14="http://schemas.microsoft.com/office/powerpoint/2010/main" val="1398556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B12D4F-B752-1246-A283-F8D12C0BE9E1}"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E7B3D-1D38-D14F-A2ED-FD13F0F7EC62}"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8659475" y="4740275"/>
            <a:ext cx="22220238" cy="2339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E2A37-F4B9-7F4A-A8C7-D7CCE81348C1}"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C1C7F-800E-DD4B-9D08-7309CBED5E5E}" type="slidenum">
              <a:rPr lang="en-US" smtClean="0"/>
              <a:t>‹#›</a:t>
            </a:fld>
            <a:endParaRPr lang="en-US"/>
          </a:p>
        </p:txBody>
      </p:sp>
    </p:spTree>
    <p:extLst>
      <p:ext uri="{BB962C8B-B14F-4D97-AF65-F5344CB8AC3E}">
        <p14:creationId xmlns:p14="http://schemas.microsoft.com/office/powerpoint/2010/main" val="1334948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FE2A37-F4B9-7F4A-A8C7-D7CCE81348C1}"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C1C7F-800E-DD4B-9D08-7309CBED5E5E}" type="slidenum">
              <a:rPr lang="en-US" smtClean="0"/>
              <a:t>‹#›</a:t>
            </a:fld>
            <a:endParaRPr lang="en-US"/>
          </a:p>
        </p:txBody>
      </p:sp>
    </p:spTree>
    <p:extLst>
      <p:ext uri="{BB962C8B-B14F-4D97-AF65-F5344CB8AC3E}">
        <p14:creationId xmlns:p14="http://schemas.microsoft.com/office/powerpoint/2010/main" val="17245861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10275" y="1752600"/>
            <a:ext cx="9463088" cy="278971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838" y="1752600"/>
            <a:ext cx="28240037" cy="27897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FE2A37-F4B9-7F4A-A8C7-D7CCE81348C1}"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C1C7F-800E-DD4B-9D08-7309CBED5E5E}" type="slidenum">
              <a:rPr lang="en-US" smtClean="0"/>
              <a:t>‹#›</a:t>
            </a:fld>
            <a:endParaRPr lang="en-US"/>
          </a:p>
        </p:txBody>
      </p:sp>
    </p:spTree>
    <p:extLst>
      <p:ext uri="{BB962C8B-B14F-4D97-AF65-F5344CB8AC3E}">
        <p14:creationId xmlns:p14="http://schemas.microsoft.com/office/powerpoint/2010/main" val="532236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B12D4F-B752-1246-A283-F8D12C0BE9E1}"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E7B3D-1D38-D14F-A2ED-FD13F0F7EC6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B12D4F-B752-1246-A283-F8D12C0BE9E1}"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E7B3D-1D38-D14F-A2ED-FD13F0F7EC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B12D4F-B752-1246-A283-F8D12C0BE9E1}" type="datetimeFigureOut">
              <a:rPr lang="en-US" smtClean="0"/>
              <a:t>2/28/18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9E7B3D-1D38-D14F-A2ED-FD13F0F7EC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B12D4F-B752-1246-A283-F8D12C0BE9E1}" type="datetimeFigureOut">
              <a:rPr lang="en-US" smtClean="0"/>
              <a:t>2/28/18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E7B3D-1D38-D14F-A2ED-FD13F0F7EC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12D4F-B752-1246-A283-F8D12C0BE9E1}" type="datetimeFigureOut">
              <a:rPr lang="en-US" smtClean="0"/>
              <a:t>2/28/18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9E7B3D-1D38-D14F-A2ED-FD13F0F7EC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2BB12D4F-B752-1246-A283-F8D12C0BE9E1}"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E7B3D-1D38-D14F-A2ED-FD13F0F7EC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2BB12D4F-B752-1246-A283-F8D12C0BE9E1}"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E7B3D-1D38-D14F-A2ED-FD13F0F7EC6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2BB12D4F-B752-1246-A283-F8D12C0BE9E1}" type="datetimeFigureOut">
              <a:rPr lang="en-US" smtClean="0"/>
              <a:t>2/28/18</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259E7B3D-1D38-D14F-A2ED-FD13F0F7EC62}" type="slidenum">
              <a:rPr lang="en-US" smtClean="0"/>
              <a:t>‹#›</a:t>
            </a:fld>
            <a:endParaRPr lang="en-US"/>
          </a:p>
        </p:txBody>
      </p:sp>
    </p:spTree>
    <p:extLst>
      <p:ext uri="{BB962C8B-B14F-4D97-AF65-F5344CB8AC3E}">
        <p14:creationId xmlns:p14="http://schemas.microsoft.com/office/powerpoint/2010/main" val="13092354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838" y="1752600"/>
            <a:ext cx="37855525" cy="63627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838" y="8763000"/>
            <a:ext cx="37855525" cy="208867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838" y="30510163"/>
            <a:ext cx="9875837" cy="1752600"/>
          </a:xfrm>
          <a:prstGeom prst="rect">
            <a:avLst/>
          </a:prstGeom>
        </p:spPr>
        <p:txBody>
          <a:bodyPr vert="horz" lIns="91440" tIns="45720" rIns="91440" bIns="45720" rtlCol="0" anchor="ctr"/>
          <a:lstStyle>
            <a:lvl1pPr algn="l">
              <a:defRPr sz="1200">
                <a:solidFill>
                  <a:schemeClr val="tx1">
                    <a:tint val="75000"/>
                  </a:schemeClr>
                </a:solidFill>
              </a:defRPr>
            </a:lvl1pPr>
          </a:lstStyle>
          <a:p>
            <a:fld id="{43FE2A37-F4B9-7F4A-A8C7-D7CCE81348C1}" type="datetimeFigureOut">
              <a:rPr lang="en-US" smtClean="0"/>
              <a:t>2/28/18</a:t>
            </a:fld>
            <a:endParaRPr lang="en-US"/>
          </a:p>
        </p:txBody>
      </p:sp>
      <p:sp>
        <p:nvSpPr>
          <p:cNvPr id="5" name="Footer Placeholder 4"/>
          <p:cNvSpPr>
            <a:spLocks noGrp="1"/>
          </p:cNvSpPr>
          <p:nvPr>
            <p:ph type="ftr" sz="quarter" idx="3"/>
          </p:nvPr>
        </p:nvSpPr>
        <p:spPr>
          <a:xfrm>
            <a:off x="14538325" y="30510163"/>
            <a:ext cx="14814550" cy="1752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7525" y="30510163"/>
            <a:ext cx="9875838" cy="1752600"/>
          </a:xfrm>
          <a:prstGeom prst="rect">
            <a:avLst/>
          </a:prstGeom>
        </p:spPr>
        <p:txBody>
          <a:bodyPr vert="horz" lIns="91440" tIns="45720" rIns="91440" bIns="45720" rtlCol="0" anchor="ctr"/>
          <a:lstStyle>
            <a:lvl1pPr algn="r">
              <a:defRPr sz="1200">
                <a:solidFill>
                  <a:schemeClr val="tx1">
                    <a:tint val="75000"/>
                  </a:schemeClr>
                </a:solidFill>
              </a:defRPr>
            </a:lvl1pPr>
          </a:lstStyle>
          <a:p>
            <a:fld id="{191C1C7F-800E-DD4B-9D08-7309CBED5E5E}" type="slidenum">
              <a:rPr lang="en-US" smtClean="0"/>
              <a:t>‹#›</a:t>
            </a:fld>
            <a:endParaRPr lang="en-US"/>
          </a:p>
        </p:txBody>
      </p:sp>
    </p:spTree>
    <p:extLst>
      <p:ext uri="{BB962C8B-B14F-4D97-AF65-F5344CB8AC3E}">
        <p14:creationId xmlns:p14="http://schemas.microsoft.com/office/powerpoint/2010/main" val="10490770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brary.auraria.edu/d2pproject/resourc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9708" y="9445083"/>
            <a:ext cx="40316387" cy="204761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Arial" panose="020B0604020202020204" pitchFamily="34" charset="0"/>
                <a:cs typeface="Arial" panose="020B0604020202020204" pitchFamily="34" charset="0"/>
              </a:rPr>
              <a:t>  </a:t>
            </a:r>
            <a:endParaRPr lang="en-US" dirty="0">
              <a:solidFill>
                <a:schemeClr val="tx1"/>
              </a:solidFill>
              <a:latin typeface="Arial" panose="020B0604020202020204" pitchFamily="34" charset="0"/>
              <a:cs typeface="Arial" panose="020B0604020202020204" pitchFamily="34" charset="0"/>
            </a:endParaRPr>
          </a:p>
        </p:txBody>
      </p:sp>
      <p:sp>
        <p:nvSpPr>
          <p:cNvPr id="19" name="object 30"/>
          <p:cNvSpPr txBox="1"/>
          <p:nvPr/>
        </p:nvSpPr>
        <p:spPr>
          <a:xfrm>
            <a:off x="1895836" y="975576"/>
            <a:ext cx="33232363" cy="964562"/>
          </a:xfrm>
          <a:prstGeom prst="rect">
            <a:avLst/>
          </a:prstGeom>
        </p:spPr>
        <p:txBody>
          <a:bodyPr vert="horz" wrap="square" lIns="0" tIns="0" rIns="0" bIns="0" rtlCol="0" anchor="ctr" anchorCtr="0">
            <a:noAutofit/>
          </a:bodyPr>
          <a:lstStyle/>
          <a:p>
            <a:pPr marL="11113">
              <a:lnSpc>
                <a:spcPts val="2393"/>
              </a:lnSpc>
            </a:pPr>
            <a:r>
              <a:rPr lang="en-US" sz="3938" spc="-31" dirty="0">
                <a:solidFill>
                  <a:srgbClr val="656666"/>
                </a:solidFill>
                <a:latin typeface="Arial" panose="020B0604020202020204" pitchFamily="34" charset="0"/>
                <a:cs typeface="Arial" panose="020B0604020202020204" pitchFamily="34" charset="0"/>
              </a:rPr>
              <a:t>NAME AND NUMBER OF YOUR COURSE + THE NAME OF YOUR INSTRUCTOR/PROFESSOR</a:t>
            </a:r>
          </a:p>
        </p:txBody>
      </p:sp>
      <p:cxnSp>
        <p:nvCxnSpPr>
          <p:cNvPr id="21" name="Straight Connector 20"/>
          <p:cNvCxnSpPr/>
          <p:nvPr/>
        </p:nvCxnSpPr>
        <p:spPr>
          <a:xfrm flipV="1">
            <a:off x="1895837" y="7193786"/>
            <a:ext cx="33232363" cy="82097"/>
          </a:xfrm>
          <a:prstGeom prst="line">
            <a:avLst/>
          </a:prstGeom>
          <a:ln w="508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bject 3"/>
          <p:cNvSpPr txBox="1"/>
          <p:nvPr/>
        </p:nvSpPr>
        <p:spPr>
          <a:xfrm>
            <a:off x="2603867" y="10123213"/>
            <a:ext cx="7933622" cy="5278368"/>
          </a:xfrm>
          <a:prstGeom prst="rect">
            <a:avLst/>
          </a:prstGeom>
        </p:spPr>
        <p:txBody>
          <a:bodyPr vert="horz" wrap="square" lIns="0" tIns="0" rIns="0" bIns="0" rtlCol="0">
            <a:spAutoFit/>
          </a:bodyPr>
          <a:lstStyle/>
          <a:p>
            <a:pPr marL="12128"/>
            <a:r>
              <a:rPr sz="3500" b="1" spc="-4" dirty="0">
                <a:latin typeface="Arial" panose="020B0604020202020204" pitchFamily="34" charset="0"/>
                <a:cs typeface="Arial" panose="020B0604020202020204" pitchFamily="34" charset="0"/>
              </a:rPr>
              <a:t>I</a:t>
            </a:r>
            <a:r>
              <a:rPr sz="3500" b="1" spc="-29" dirty="0">
                <a:latin typeface="Arial" panose="020B0604020202020204" pitchFamily="34" charset="0"/>
                <a:cs typeface="Arial" panose="020B0604020202020204" pitchFamily="34" charset="0"/>
              </a:rPr>
              <a:t>N</a:t>
            </a:r>
            <a:r>
              <a:rPr sz="3500" b="1" spc="-24" dirty="0">
                <a:latin typeface="Arial" panose="020B0604020202020204" pitchFamily="34" charset="0"/>
                <a:cs typeface="Arial" panose="020B0604020202020204" pitchFamily="34" charset="0"/>
              </a:rPr>
              <a:t>T</a:t>
            </a:r>
            <a:r>
              <a:rPr sz="3500" b="1" spc="-43" dirty="0">
                <a:latin typeface="Arial" panose="020B0604020202020204" pitchFamily="34" charset="0"/>
                <a:cs typeface="Arial" panose="020B0604020202020204" pitchFamily="34" charset="0"/>
              </a:rPr>
              <a:t>R</a:t>
            </a:r>
            <a:r>
              <a:rPr sz="3500" b="1" spc="-10" dirty="0">
                <a:latin typeface="Arial" panose="020B0604020202020204" pitchFamily="34" charset="0"/>
                <a:cs typeface="Arial" panose="020B0604020202020204" pitchFamily="34" charset="0"/>
              </a:rPr>
              <a:t>O</a:t>
            </a:r>
            <a:r>
              <a:rPr sz="3500" b="1" spc="-24" dirty="0">
                <a:latin typeface="Arial" panose="020B0604020202020204" pitchFamily="34" charset="0"/>
                <a:cs typeface="Arial" panose="020B0604020202020204" pitchFamily="34" charset="0"/>
              </a:rPr>
              <a:t>DUC</a:t>
            </a:r>
            <a:r>
              <a:rPr sz="3500" b="1" spc="-19" dirty="0">
                <a:latin typeface="Arial" panose="020B0604020202020204" pitchFamily="34" charset="0"/>
                <a:cs typeface="Arial" panose="020B0604020202020204" pitchFamily="34" charset="0"/>
              </a:rPr>
              <a:t>T</a:t>
            </a:r>
            <a:r>
              <a:rPr sz="3500" b="1" spc="-4" dirty="0">
                <a:latin typeface="Arial" panose="020B0604020202020204" pitchFamily="34" charset="0"/>
                <a:cs typeface="Arial" panose="020B0604020202020204" pitchFamily="34" charset="0"/>
              </a:rPr>
              <a:t>I</a:t>
            </a:r>
            <a:r>
              <a:rPr sz="3500" b="1" spc="-10" dirty="0">
                <a:latin typeface="Arial" panose="020B0604020202020204" pitchFamily="34" charset="0"/>
                <a:cs typeface="Arial" panose="020B0604020202020204" pitchFamily="34" charset="0"/>
              </a:rPr>
              <a:t>O</a:t>
            </a:r>
            <a:r>
              <a:rPr sz="3500" b="1" dirty="0">
                <a:latin typeface="Arial" panose="020B0604020202020204" pitchFamily="34" charset="0"/>
                <a:cs typeface="Arial" panose="020B0604020202020204" pitchFamily="34" charset="0"/>
              </a:rPr>
              <a:t>N</a:t>
            </a:r>
            <a:endParaRPr lang="en-US" sz="1225" spc="4"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This is where you introduce and contextualize your project. What research questions did you ask? Why do they matter? For whom do they matter? Try and hook the reader into wanting to read the rest. </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To see a list of data, resources, and workshops that can help you with this project, go here: </a:t>
            </a:r>
            <a:r>
              <a:rPr lang="en-US" sz="2800" dirty="0">
                <a:latin typeface="Arial" panose="020B0604020202020204" pitchFamily="34" charset="0"/>
                <a:cs typeface="Arial" panose="020B0604020202020204" pitchFamily="34" charset="0"/>
                <a:hlinkClick r:id="rId3"/>
              </a:rPr>
              <a:t>https://library.auraria.edu/d2pproject/resources</a:t>
            </a: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
        <p:nvSpPr>
          <p:cNvPr id="34" name="object 3"/>
          <p:cNvSpPr txBox="1"/>
          <p:nvPr/>
        </p:nvSpPr>
        <p:spPr>
          <a:xfrm>
            <a:off x="2665905" y="16844960"/>
            <a:ext cx="8106326" cy="3554819"/>
          </a:xfrm>
          <a:prstGeom prst="rect">
            <a:avLst/>
          </a:prstGeom>
        </p:spPr>
        <p:txBody>
          <a:bodyPr vert="horz" wrap="square" lIns="0" tIns="0" rIns="0" bIns="0" rtlCol="0">
            <a:spAutoFit/>
          </a:bodyPr>
          <a:lstStyle/>
          <a:p>
            <a:pPr marL="12128"/>
            <a:r>
              <a:rPr lang="en-US" sz="3500" b="1" spc="-4" dirty="0">
                <a:latin typeface="Arial" panose="020B0604020202020204" pitchFamily="34" charset="0"/>
                <a:cs typeface="Arial" panose="020B0604020202020204" pitchFamily="34" charset="0"/>
              </a:rPr>
              <a:t>PROBLEM</a:t>
            </a:r>
            <a:endParaRPr lang="en-US" sz="2800" dirty="0">
              <a:latin typeface="Arial" panose="020B0604020202020204" pitchFamily="34" charset="0"/>
              <a:cs typeface="Arial" panose="020B0604020202020204" pitchFamily="34" charset="0"/>
            </a:endParaRPr>
          </a:p>
          <a:p>
            <a:pPr marL="12128"/>
            <a:endParaRPr lang="en-US" sz="2800" dirty="0">
              <a:latin typeface="Arial" panose="020B0604020202020204" pitchFamily="34" charset="0"/>
              <a:cs typeface="Arial" panose="020B0604020202020204" pitchFamily="34" charset="0"/>
            </a:endParaRPr>
          </a:p>
          <a:p>
            <a:pPr marL="469328"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Identifies a narrow problem of need related to law enforcement in Denver or the region</a:t>
            </a:r>
          </a:p>
          <a:p>
            <a:pPr marL="469328"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States (a) clear, approachable research question(s)</a:t>
            </a:r>
          </a:p>
          <a:p>
            <a:pPr marL="469328"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Identifying affected parties, such as your stakeholders</a:t>
            </a:r>
          </a:p>
        </p:txBody>
      </p:sp>
      <p:sp>
        <p:nvSpPr>
          <p:cNvPr id="37" name="object 23"/>
          <p:cNvSpPr txBox="1"/>
          <p:nvPr/>
        </p:nvSpPr>
        <p:spPr>
          <a:xfrm>
            <a:off x="12216938" y="10146907"/>
            <a:ext cx="8657291" cy="2262158"/>
          </a:xfrm>
          <a:prstGeom prst="rect">
            <a:avLst/>
          </a:prstGeom>
        </p:spPr>
        <p:txBody>
          <a:bodyPr vert="horz" wrap="square" lIns="0" tIns="0" rIns="0" bIns="0" rtlCol="0">
            <a:spAutoFit/>
          </a:bodyPr>
          <a:lstStyle/>
          <a:p>
            <a:pPr marL="12128"/>
            <a:r>
              <a:rPr sz="3500" b="1" spc="-4" dirty="0">
                <a:latin typeface="Arial" panose="020B0604020202020204" pitchFamily="34" charset="0"/>
                <a:cs typeface="Arial" panose="020B0604020202020204" pitchFamily="34" charset="0"/>
              </a:rPr>
              <a:t>M</a:t>
            </a:r>
            <a:r>
              <a:rPr sz="3500" b="1" spc="-14" dirty="0">
                <a:latin typeface="Arial" panose="020B0604020202020204" pitchFamily="34" charset="0"/>
                <a:cs typeface="Arial" panose="020B0604020202020204" pitchFamily="34" charset="0"/>
              </a:rPr>
              <a:t>E</a:t>
            </a:r>
            <a:r>
              <a:rPr sz="3500" b="1" spc="-24" dirty="0">
                <a:latin typeface="Arial" panose="020B0604020202020204" pitchFamily="34" charset="0"/>
                <a:cs typeface="Arial" panose="020B0604020202020204" pitchFamily="34" charset="0"/>
              </a:rPr>
              <a:t>T</a:t>
            </a:r>
            <a:r>
              <a:rPr sz="3500" b="1" spc="-14" dirty="0">
                <a:latin typeface="Arial" panose="020B0604020202020204" pitchFamily="34" charset="0"/>
                <a:cs typeface="Arial" panose="020B0604020202020204" pitchFamily="34" charset="0"/>
              </a:rPr>
              <a:t>H</a:t>
            </a:r>
            <a:r>
              <a:rPr sz="3500" b="1" spc="-10" dirty="0">
                <a:latin typeface="Arial" panose="020B0604020202020204" pitchFamily="34" charset="0"/>
                <a:cs typeface="Arial" panose="020B0604020202020204" pitchFamily="34" charset="0"/>
              </a:rPr>
              <a:t>O</a:t>
            </a:r>
            <a:r>
              <a:rPr sz="3500" b="1" spc="-24" dirty="0">
                <a:latin typeface="Arial" panose="020B0604020202020204" pitchFamily="34" charset="0"/>
                <a:cs typeface="Arial" panose="020B0604020202020204" pitchFamily="34" charset="0"/>
              </a:rPr>
              <a:t>DS</a:t>
            </a:r>
            <a:endParaRPr lang="en-US" sz="3500" b="1" spc="-24" dirty="0">
              <a:latin typeface="Arial" panose="020B0604020202020204" pitchFamily="34" charset="0"/>
              <a:cs typeface="Arial" panose="020B0604020202020204" pitchFamily="34" charset="0"/>
            </a:endParaRPr>
          </a:p>
          <a:p>
            <a:pPr marL="12128"/>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State your methods of research, including data sources, software, or analytical techniques, etc. and justify why they are appropriate.   </a:t>
            </a:r>
          </a:p>
        </p:txBody>
      </p:sp>
      <p:cxnSp>
        <p:nvCxnSpPr>
          <p:cNvPr id="43" name="Straight Connector 42"/>
          <p:cNvCxnSpPr/>
          <p:nvPr/>
        </p:nvCxnSpPr>
        <p:spPr>
          <a:xfrm>
            <a:off x="21599765" y="9848499"/>
            <a:ext cx="0" cy="19597722"/>
          </a:xfrm>
          <a:prstGeom prst="line">
            <a:avLst/>
          </a:prstGeom>
          <a:ln w="76200" cmpd="sng">
            <a:solidFill>
              <a:schemeClr val="tx1">
                <a:lumMod val="50000"/>
                <a:lumOff val="5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48" name="object 25"/>
          <p:cNvSpPr txBox="1"/>
          <p:nvPr/>
        </p:nvSpPr>
        <p:spPr>
          <a:xfrm>
            <a:off x="22592001" y="10123213"/>
            <a:ext cx="8362711" cy="3123932"/>
          </a:xfrm>
          <a:prstGeom prst="rect">
            <a:avLst/>
          </a:prstGeom>
        </p:spPr>
        <p:txBody>
          <a:bodyPr vert="horz" wrap="square" lIns="0" tIns="0" rIns="0" bIns="0" rtlCol="0">
            <a:spAutoFit/>
          </a:bodyPr>
          <a:lstStyle/>
          <a:p>
            <a:pPr marL="12128"/>
            <a:r>
              <a:rPr lang="en-US" sz="3500" b="1" spc="-10" dirty="0">
                <a:latin typeface="Arial" panose="020B0604020202020204" pitchFamily="34" charset="0"/>
                <a:cs typeface="Arial" panose="020B0604020202020204" pitchFamily="34" charset="0"/>
              </a:rPr>
              <a:t>VISUALIZATIONS</a:t>
            </a:r>
            <a:endParaRPr lang="en-US" sz="3500"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Communicate the findings of the project using visualization techniques appropriate for your data, your message, and your audience. You can rename the title of this section to better describe what you’re visualizing.</a:t>
            </a:r>
          </a:p>
        </p:txBody>
      </p:sp>
      <p:cxnSp>
        <p:nvCxnSpPr>
          <p:cNvPr id="45" name="Straight Connector 44"/>
          <p:cNvCxnSpPr/>
          <p:nvPr/>
        </p:nvCxnSpPr>
        <p:spPr>
          <a:xfrm>
            <a:off x="11491402" y="9846118"/>
            <a:ext cx="0" cy="19597722"/>
          </a:xfrm>
          <a:prstGeom prst="line">
            <a:avLst/>
          </a:prstGeom>
          <a:ln w="76200" cmpd="sng">
            <a:solidFill>
              <a:schemeClr val="tx1">
                <a:lumMod val="50000"/>
                <a:lumOff val="5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1720860" y="9846118"/>
            <a:ext cx="0" cy="19597722"/>
          </a:xfrm>
          <a:prstGeom prst="line">
            <a:avLst/>
          </a:prstGeom>
          <a:ln w="76200" cmpd="sng">
            <a:solidFill>
              <a:schemeClr val="tx1">
                <a:lumMod val="50000"/>
                <a:lumOff val="5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59" name="object 28"/>
          <p:cNvSpPr txBox="1"/>
          <p:nvPr/>
        </p:nvSpPr>
        <p:spPr>
          <a:xfrm>
            <a:off x="32617643" y="10069963"/>
            <a:ext cx="8835876" cy="12326451"/>
          </a:xfrm>
          <a:prstGeom prst="rect">
            <a:avLst/>
          </a:prstGeom>
        </p:spPr>
        <p:txBody>
          <a:bodyPr vert="horz" wrap="square" lIns="0" tIns="0" rIns="0" bIns="0" rtlCol="0">
            <a:spAutoFit/>
          </a:bodyPr>
          <a:lstStyle/>
          <a:p>
            <a:pPr marL="12128"/>
            <a:r>
              <a:rPr lang="en-US" sz="3500" b="1" spc="-33" dirty="0">
                <a:latin typeface="Arial" panose="020B0604020202020204" pitchFamily="34" charset="0"/>
                <a:cs typeface="Arial" panose="020B0604020202020204" pitchFamily="34" charset="0"/>
              </a:rPr>
              <a:t>POLICY PROPOSAL</a:t>
            </a:r>
            <a:endParaRPr sz="3500" dirty="0">
              <a:latin typeface="Arial" panose="020B0604020202020204" pitchFamily="34" charset="0"/>
              <a:cs typeface="Arial" panose="020B0604020202020204" pitchFamily="34" charset="0"/>
            </a:endParaRPr>
          </a:p>
          <a:p>
            <a:pPr>
              <a:lnSpc>
                <a:spcPts val="1242"/>
              </a:lnSpc>
              <a:spcBef>
                <a:spcPts val="20"/>
              </a:spcBef>
            </a:pPr>
            <a:endParaRPr lang="en-US" sz="2800" dirty="0">
              <a:latin typeface="Arial" panose="020B0604020202020204" pitchFamily="34" charset="0"/>
              <a:cs typeface="Arial" panose="020B0604020202020204" pitchFamily="34" charset="0"/>
            </a:endParaRPr>
          </a:p>
          <a:p>
            <a:endParaRPr lang="en-US" sz="2800" spc="-19" dirty="0">
              <a:latin typeface="Arial" panose="020B0604020202020204" pitchFamily="34" charset="0"/>
              <a:cs typeface="Arial" panose="020B0604020202020204" pitchFamily="34" charset="0"/>
            </a:endParaRPr>
          </a:p>
          <a:p>
            <a:pPr marL="457200" indent="-457200">
              <a:buFont typeface="Arial" charset="0"/>
              <a:buChar char="•"/>
            </a:pPr>
            <a:r>
              <a:rPr lang="en-US" sz="2800" dirty="0">
                <a:latin typeface="Arial" panose="020B0604020202020204" pitchFamily="34" charset="0"/>
                <a:cs typeface="Arial" panose="020B0604020202020204" pitchFamily="34" charset="0"/>
              </a:rPr>
              <a:t>How would the proposed policy or procedural change impact or improve what you identified in the data?</a:t>
            </a:r>
          </a:p>
          <a:p>
            <a:pPr marL="457200" indent="-457200">
              <a:buFont typeface="Arial" charset="0"/>
              <a:buChar char="•"/>
            </a:pPr>
            <a:endParaRPr lang="en-US" sz="2800" dirty="0">
              <a:latin typeface="Arial" panose="020B0604020202020204" pitchFamily="34" charset="0"/>
              <a:cs typeface="Arial" panose="020B0604020202020204" pitchFamily="34" charset="0"/>
            </a:endParaRPr>
          </a:p>
          <a:p>
            <a:pPr marL="457200" indent="-457200">
              <a:buFont typeface="Arial" charset="0"/>
              <a:buChar char="•"/>
            </a:pPr>
            <a:r>
              <a:rPr lang="en-US" sz="2800" dirty="0">
                <a:latin typeface="Arial" panose="020B0604020202020204" pitchFamily="34" charset="0"/>
                <a:cs typeface="Arial" panose="020B0604020202020204" pitchFamily="34" charset="0"/>
              </a:rPr>
              <a:t>What are potential barriers to implementing this policy?</a:t>
            </a:r>
          </a:p>
          <a:p>
            <a:pPr marL="457200" indent="-457200">
              <a:buFont typeface="Arial" charset="0"/>
              <a:buChar char="•"/>
            </a:pPr>
            <a:endParaRPr lang="en-US" sz="2800" dirty="0">
              <a:latin typeface="Arial" panose="020B0604020202020204" pitchFamily="34" charset="0"/>
              <a:cs typeface="Arial" panose="020B0604020202020204" pitchFamily="34" charset="0"/>
            </a:endParaRPr>
          </a:p>
          <a:p>
            <a:pPr marL="457200" indent="-457200">
              <a:buFont typeface="Arial" charset="0"/>
              <a:buChar char="•"/>
            </a:pPr>
            <a:r>
              <a:rPr lang="en-US" sz="2800" dirty="0">
                <a:latin typeface="Arial" panose="020B0604020202020204" pitchFamily="34" charset="0"/>
                <a:cs typeface="Arial" panose="020B0604020202020204" pitchFamily="34" charset="0"/>
              </a:rPr>
              <a:t>Who are the potential stakeholders that would need to be involved to make this policy successful?</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Additional questions:</a:t>
            </a:r>
          </a:p>
          <a:p>
            <a:endParaRPr lang="en-US" sz="2800" dirty="0">
              <a:latin typeface="Arial" panose="020B0604020202020204" pitchFamily="34" charset="0"/>
              <a:cs typeface="Arial" panose="020B0604020202020204" pitchFamily="34" charset="0"/>
            </a:endParaRPr>
          </a:p>
          <a:p>
            <a:pPr marL="457200" indent="-457200">
              <a:buFont typeface="Arial" charset="0"/>
              <a:buChar char="•"/>
            </a:pPr>
            <a:r>
              <a:rPr lang="en-US" sz="2800" dirty="0">
                <a:latin typeface="Arial" panose="020B0604020202020204" pitchFamily="34" charset="0"/>
                <a:cs typeface="Arial" panose="020B0604020202020204" pitchFamily="34" charset="0"/>
              </a:rPr>
              <a:t>How would you measure if this policy is successful?</a:t>
            </a:r>
          </a:p>
          <a:p>
            <a:pPr marL="457200" indent="-457200">
              <a:buFont typeface="Arial" charset="0"/>
              <a:buChar char="•"/>
            </a:pPr>
            <a:endParaRPr lang="en-US" sz="2800" dirty="0">
              <a:latin typeface="Arial" panose="020B0604020202020204" pitchFamily="34" charset="0"/>
              <a:cs typeface="Arial" panose="020B0604020202020204" pitchFamily="34" charset="0"/>
            </a:endParaRPr>
          </a:p>
          <a:p>
            <a:pPr marL="457200" indent="-457200">
              <a:buFont typeface="Arial" charset="0"/>
              <a:buChar char="•"/>
            </a:pPr>
            <a:r>
              <a:rPr lang="en-US" sz="2800" dirty="0">
                <a:latin typeface="Arial" panose="020B0604020202020204" pitchFamily="34" charset="0"/>
                <a:cs typeface="Arial" panose="020B0604020202020204" pitchFamily="34" charset="0"/>
              </a:rPr>
              <a:t>What is a realistic timeline for implementation?</a:t>
            </a:r>
          </a:p>
          <a:p>
            <a:pPr marL="457200" indent="-457200">
              <a:buFont typeface="Arial" charset="0"/>
              <a:buChar char="•"/>
            </a:pPr>
            <a:endParaRPr lang="en-US" sz="2800" dirty="0">
              <a:latin typeface="Arial" panose="020B0604020202020204" pitchFamily="34" charset="0"/>
              <a:cs typeface="Arial" panose="020B0604020202020204" pitchFamily="34" charset="0"/>
            </a:endParaRPr>
          </a:p>
          <a:p>
            <a:pPr marL="457200" indent="-457200">
              <a:buFont typeface="Arial" charset="0"/>
              <a:buChar char="•"/>
            </a:pPr>
            <a:r>
              <a:rPr lang="en-US" sz="2800" dirty="0">
                <a:latin typeface="Arial" panose="020B0604020202020204" pitchFamily="34" charset="0"/>
                <a:cs typeface="Arial" panose="020B0604020202020204" pitchFamily="34" charset="0"/>
              </a:rPr>
              <a:t>How much would it cost? </a:t>
            </a:r>
          </a:p>
          <a:p>
            <a:pPr marL="457200" indent="-457200">
              <a:buFont typeface="Arial" charset="0"/>
              <a:buChar char="•"/>
            </a:pPr>
            <a:endParaRPr lang="en-US" sz="2800" dirty="0">
              <a:latin typeface="Arial" panose="020B0604020202020204" pitchFamily="34" charset="0"/>
              <a:cs typeface="Arial" panose="020B0604020202020204" pitchFamily="34" charset="0"/>
            </a:endParaRPr>
          </a:p>
          <a:p>
            <a:pPr marL="457200" indent="-457200">
              <a:buFont typeface="Arial" charset="0"/>
              <a:buChar char="•"/>
            </a:pPr>
            <a:r>
              <a:rPr lang="en-US" sz="2800" dirty="0">
                <a:latin typeface="Arial" panose="020B0604020202020204" pitchFamily="34" charset="0"/>
                <a:cs typeface="Arial" panose="020B0604020202020204" pitchFamily="34" charset="0"/>
              </a:rPr>
              <a:t>Who would pay for it?</a:t>
            </a:r>
          </a:p>
          <a:p>
            <a:r>
              <a:rPr lang="en-US" sz="2800" dirty="0">
                <a:latin typeface="Arial" panose="020B0604020202020204" pitchFamily="34" charset="0"/>
                <a:cs typeface="Arial" panose="020B0604020202020204" pitchFamily="34" charset="0"/>
              </a:rPr>
              <a:t> </a:t>
            </a:r>
          </a:p>
          <a:p>
            <a:pPr marL="457200" indent="-457200">
              <a:buFont typeface="Arial" charset="0"/>
              <a:buChar char="•"/>
            </a:pPr>
            <a:r>
              <a:rPr lang="en-US" sz="2800" dirty="0">
                <a:latin typeface="Arial" panose="020B0604020202020204" pitchFamily="34" charset="0"/>
                <a:cs typeface="Arial" panose="020B0604020202020204" pitchFamily="34" charset="0"/>
              </a:rPr>
              <a:t>Are there examples of policies somewhere else that have been effective addressing the problems or issues you identified?</a:t>
            </a:r>
          </a:p>
          <a:p>
            <a:pPr marL="457200" indent="-457200">
              <a:buFont typeface="Arial" charset="0"/>
              <a:buChar char="•"/>
            </a:pPr>
            <a:endParaRPr lang="en-US" sz="2800" dirty="0">
              <a:latin typeface="Arial" panose="020B0604020202020204" pitchFamily="34" charset="0"/>
              <a:cs typeface="Arial" panose="020B0604020202020204" pitchFamily="34" charset="0"/>
            </a:endParaRPr>
          </a:p>
          <a:p>
            <a:pPr marL="457200" indent="-457200">
              <a:buFont typeface="Arial" charset="0"/>
              <a:buChar char="•"/>
            </a:pPr>
            <a:r>
              <a:rPr lang="en-US" sz="2800" dirty="0">
                <a:latin typeface="Arial" panose="020B0604020202020204" pitchFamily="34" charset="0"/>
                <a:cs typeface="Arial" panose="020B0604020202020204" pitchFamily="34" charset="0"/>
              </a:rPr>
              <a:t>How would you communicate to your stakeholders about this policy or its impacts on the community?</a:t>
            </a:r>
            <a:endParaRPr sz="2800" dirty="0">
              <a:latin typeface="Arial" panose="020B0604020202020204" pitchFamily="34" charset="0"/>
              <a:cs typeface="Arial" panose="020B0604020202020204" pitchFamily="34" charset="0"/>
            </a:endParaRPr>
          </a:p>
        </p:txBody>
      </p:sp>
      <p:sp>
        <p:nvSpPr>
          <p:cNvPr id="61" name="object 30"/>
          <p:cNvSpPr txBox="1"/>
          <p:nvPr/>
        </p:nvSpPr>
        <p:spPr>
          <a:xfrm>
            <a:off x="32617643" y="24278655"/>
            <a:ext cx="8835876" cy="4315477"/>
          </a:xfrm>
          <a:prstGeom prst="rect">
            <a:avLst/>
          </a:prstGeom>
        </p:spPr>
        <p:txBody>
          <a:bodyPr vert="horz" wrap="square" lIns="0" tIns="0" rIns="0" bIns="0" rtlCol="0">
            <a:spAutoFit/>
          </a:bodyPr>
          <a:lstStyle/>
          <a:p>
            <a:pPr marR="148563" algn="just">
              <a:lnSpc>
                <a:spcPct val="101800"/>
              </a:lnSpc>
              <a:buClr>
                <a:srgbClr val="231F20"/>
              </a:buClr>
              <a:tabLst>
                <a:tab pos="161902" algn="l"/>
              </a:tabLst>
            </a:pPr>
            <a:r>
              <a:rPr lang="en-US" sz="3600" b="1" spc="-10" dirty="0">
                <a:latin typeface="Arial" panose="020B0604020202020204" pitchFamily="34" charset="0"/>
                <a:cs typeface="Arial" panose="020B0604020202020204" pitchFamily="34" charset="0"/>
              </a:rPr>
              <a:t>BIBLIOGRAPHY</a:t>
            </a:r>
            <a:endParaRPr lang="en-US" sz="3600" dirty="0">
              <a:latin typeface="Arial" panose="020B0604020202020204" pitchFamily="34" charset="0"/>
              <a:cs typeface="Arial" panose="020B0604020202020204" pitchFamily="34" charset="0"/>
            </a:endParaRPr>
          </a:p>
          <a:p>
            <a:pPr marL="400065" marR="148563" indent="-400065" algn="just">
              <a:lnSpc>
                <a:spcPct val="101800"/>
              </a:lnSpc>
              <a:buClr>
                <a:srgbClr val="231F20"/>
              </a:buClr>
              <a:buFont typeface="Arial"/>
              <a:buAutoNum type="arabicPlain"/>
              <a:tabLst>
                <a:tab pos="161902" algn="l"/>
              </a:tabLst>
            </a:pPr>
            <a:endParaRPr lang="en-US" sz="2275" spc="-14" dirty="0">
              <a:latin typeface="Arial" panose="020B0604020202020204" pitchFamily="34" charset="0"/>
              <a:cs typeface="Arial" panose="020B0604020202020204" pitchFamily="34" charset="0"/>
            </a:endParaRPr>
          </a:p>
          <a:p>
            <a:pPr marL="12128" marR="6065">
              <a:lnSpc>
                <a:spcPct val="101800"/>
              </a:lnSpc>
              <a:spcBef>
                <a:spcPts val="200"/>
              </a:spcBef>
            </a:pPr>
            <a:r>
              <a:rPr lang="en-US" sz="2275" dirty="0">
                <a:latin typeface="Arial" panose="020B0604020202020204" pitchFamily="34" charset="0"/>
                <a:cs typeface="Arial" panose="020B0604020202020204" pitchFamily="34" charset="0"/>
              </a:rPr>
              <a:t>This is where you cite any and all the sources and data you used. Giving credit is not only the right thing to do, it avoids any issues of plagiarism.  </a:t>
            </a:r>
          </a:p>
          <a:p>
            <a:pPr marL="12128" marR="6065">
              <a:lnSpc>
                <a:spcPct val="101800"/>
              </a:lnSpc>
              <a:spcBef>
                <a:spcPts val="200"/>
              </a:spcBef>
            </a:pPr>
            <a:endParaRPr lang="en-US" sz="2275" dirty="0">
              <a:latin typeface="Arial" panose="020B0604020202020204" pitchFamily="34" charset="0"/>
              <a:cs typeface="Arial" panose="020B0604020202020204" pitchFamily="34" charset="0"/>
            </a:endParaRPr>
          </a:p>
          <a:p>
            <a:pPr marL="12128" marR="6065">
              <a:lnSpc>
                <a:spcPct val="101800"/>
              </a:lnSpc>
              <a:spcBef>
                <a:spcPts val="200"/>
              </a:spcBef>
            </a:pPr>
            <a:r>
              <a:rPr lang="en-US" sz="2275" dirty="0">
                <a:latin typeface="Arial" panose="020B0604020202020204" pitchFamily="34" charset="0"/>
                <a:cs typeface="Arial" panose="020B0604020202020204" pitchFamily="34" charset="0"/>
              </a:rPr>
              <a:t>1. We read this article</a:t>
            </a:r>
          </a:p>
          <a:p>
            <a:pPr marL="12128" marR="6065">
              <a:lnSpc>
                <a:spcPct val="101800"/>
              </a:lnSpc>
              <a:spcBef>
                <a:spcPts val="200"/>
              </a:spcBef>
            </a:pPr>
            <a:r>
              <a:rPr lang="en-US" sz="2275" dirty="0">
                <a:latin typeface="Arial" panose="020B0604020202020204" pitchFamily="34" charset="0"/>
                <a:cs typeface="Arial" panose="020B0604020202020204" pitchFamily="34" charset="0"/>
              </a:rPr>
              <a:t>2. We used this data set</a:t>
            </a:r>
          </a:p>
          <a:p>
            <a:pPr marL="12128" marR="6065">
              <a:lnSpc>
                <a:spcPct val="101800"/>
              </a:lnSpc>
              <a:spcBef>
                <a:spcPts val="200"/>
              </a:spcBef>
            </a:pPr>
            <a:r>
              <a:rPr lang="en-US" sz="2275" dirty="0">
                <a:latin typeface="Arial" panose="020B0604020202020204" pitchFamily="34" charset="0"/>
                <a:cs typeface="Arial" panose="020B0604020202020204" pitchFamily="34" charset="0"/>
              </a:rPr>
              <a:t>3. We read this policy document</a:t>
            </a:r>
          </a:p>
          <a:p>
            <a:pPr marL="12128" marR="6065">
              <a:lnSpc>
                <a:spcPct val="101800"/>
              </a:lnSpc>
              <a:spcBef>
                <a:spcPts val="200"/>
              </a:spcBef>
            </a:pPr>
            <a:r>
              <a:rPr lang="en-US" sz="2275" dirty="0">
                <a:latin typeface="Arial" panose="020B0604020202020204" pitchFamily="34" charset="0"/>
                <a:cs typeface="Arial" panose="020B0604020202020204" pitchFamily="34" charset="0"/>
              </a:rPr>
              <a:t>4. We read this article</a:t>
            </a:r>
          </a:p>
          <a:p>
            <a:pPr marL="12128" marR="6065">
              <a:lnSpc>
                <a:spcPct val="101800"/>
              </a:lnSpc>
              <a:spcBef>
                <a:spcPts val="200"/>
              </a:spcBef>
            </a:pPr>
            <a:r>
              <a:rPr lang="en-US" sz="2275" dirty="0">
                <a:latin typeface="Arial" panose="020B0604020202020204" pitchFamily="34" charset="0"/>
                <a:cs typeface="Arial" panose="020B0604020202020204" pitchFamily="34" charset="0"/>
              </a:rPr>
              <a:t>5. We used this data set </a:t>
            </a:r>
          </a:p>
        </p:txBody>
      </p:sp>
      <p:sp>
        <p:nvSpPr>
          <p:cNvPr id="17" name="object 2"/>
          <p:cNvSpPr txBox="1">
            <a:spLocks/>
          </p:cNvSpPr>
          <p:nvPr/>
        </p:nvSpPr>
        <p:spPr>
          <a:xfrm>
            <a:off x="1895837" y="1934430"/>
            <a:ext cx="33594313" cy="4890826"/>
          </a:xfrm>
          <a:prstGeom prst="rect">
            <a:avLst/>
          </a:prstGeom>
        </p:spPr>
        <p:txBody>
          <a:bodyPr vert="horz" wrap="square" lIns="0" tIns="0" rIns="0" bIns="0" rtlCol="0" anchor="b">
            <a:normAutofit/>
          </a:bodyPr>
          <a:lstStyle>
            <a:lvl1pPr algn="ctr" defTabSz="4389120" rtl="0" eaLnBrk="1" latinLnBrk="0" hangingPunct="1">
              <a:lnSpc>
                <a:spcPct val="90000"/>
              </a:lnSpc>
              <a:spcBef>
                <a:spcPct val="0"/>
              </a:spcBef>
              <a:buNone/>
              <a:defRPr sz="28800" kern="1200">
                <a:solidFill>
                  <a:schemeClr val="tx1"/>
                </a:solidFill>
                <a:latin typeface="+mj-lt"/>
                <a:ea typeface="+mj-ea"/>
                <a:cs typeface="+mj-cs"/>
              </a:defRPr>
            </a:lvl1pPr>
          </a:lstStyle>
          <a:p>
            <a:pPr marL="12128" algn="l">
              <a:spcAft>
                <a:spcPts val="1200"/>
              </a:spcAft>
            </a:pPr>
            <a:r>
              <a:rPr lang="en-US" sz="13101" b="1" cap="all" dirty="0">
                <a:solidFill>
                  <a:srgbClr val="2F5AAA"/>
                </a:solidFill>
                <a:latin typeface="Arial" panose="020B0604020202020204" pitchFamily="34" charset="0"/>
                <a:ea typeface="Arial Black" charset="0"/>
                <a:cs typeface="Arial" panose="020B0604020202020204" pitchFamily="34" charset="0"/>
              </a:rPr>
              <a:t>The title of your project that describes its main points</a:t>
            </a:r>
          </a:p>
          <a:p>
            <a:pPr marL="12128" algn="l"/>
            <a:r>
              <a:rPr lang="en-US" sz="8000" b="1" cap="all" dirty="0">
                <a:latin typeface="Arial" panose="020B0604020202020204" pitchFamily="34" charset="0"/>
                <a:ea typeface="Arial Black" charset="0"/>
                <a:cs typeface="Arial" panose="020B0604020202020204" pitchFamily="34" charset="0"/>
              </a:rPr>
              <a:t>This part EXPANDS ON YOUR TITLE</a:t>
            </a:r>
          </a:p>
        </p:txBody>
      </p:sp>
      <p:sp>
        <p:nvSpPr>
          <p:cNvPr id="3" name="TextBox 2"/>
          <p:cNvSpPr txBox="1"/>
          <p:nvPr/>
        </p:nvSpPr>
        <p:spPr>
          <a:xfrm>
            <a:off x="1746012" y="7719270"/>
            <a:ext cx="40316387" cy="1200329"/>
          </a:xfrm>
          <a:prstGeom prst="rect">
            <a:avLst/>
          </a:prstGeom>
          <a:noFill/>
        </p:spPr>
        <p:txBody>
          <a:bodyPr wrap="square" rtlCol="0">
            <a:normAutofit fontScale="92500"/>
          </a:bodyPr>
          <a:lstStyle/>
          <a:p>
            <a:r>
              <a:rPr lang="en-US" sz="7200" b="1" spc="-76" dirty="0">
                <a:solidFill>
                  <a:srgbClr val="A4A4A4"/>
                </a:solidFill>
                <a:latin typeface="Arial" panose="020B0604020202020204" pitchFamily="34" charset="0"/>
                <a:ea typeface="Calibri" charset="0"/>
                <a:cs typeface="Arial" panose="020B0604020202020204" pitchFamily="34" charset="0"/>
              </a:rPr>
              <a:t>First and last name, First and last name, First and last name, all team members are given credit  </a:t>
            </a:r>
            <a:endParaRPr lang="en-US" sz="7200" b="1" dirty="0">
              <a:solidFill>
                <a:srgbClr val="A4A4A4"/>
              </a:solidFill>
              <a:latin typeface="Arial" panose="020B0604020202020204" pitchFamily="34" charset="0"/>
              <a:ea typeface="Calibri" charset="0"/>
              <a:cs typeface="Arial" panose="020B060402020202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61504" y="1934430"/>
            <a:ext cx="6100895" cy="5259356"/>
          </a:xfrm>
          <a:prstGeom prst="rect">
            <a:avLst/>
          </a:prstGeom>
        </p:spPr>
      </p:pic>
      <p:sp>
        <p:nvSpPr>
          <p:cNvPr id="33" name="object 23"/>
          <p:cNvSpPr txBox="1"/>
          <p:nvPr/>
        </p:nvSpPr>
        <p:spPr>
          <a:xfrm>
            <a:off x="12388185" y="24193477"/>
            <a:ext cx="8657290" cy="3123932"/>
          </a:xfrm>
          <a:prstGeom prst="rect">
            <a:avLst/>
          </a:prstGeom>
        </p:spPr>
        <p:txBody>
          <a:bodyPr vert="horz" wrap="square" lIns="0" tIns="0" rIns="0" bIns="0" rtlCol="0">
            <a:spAutoFit/>
          </a:bodyPr>
          <a:lstStyle/>
          <a:p>
            <a:pPr marL="12128"/>
            <a:r>
              <a:rPr lang="en-US" sz="3500" b="1" spc="-4" dirty="0">
                <a:latin typeface="Arial" panose="020B0604020202020204" pitchFamily="34" charset="0"/>
                <a:cs typeface="Arial" panose="020B0604020202020204" pitchFamily="34" charset="0"/>
              </a:rPr>
              <a:t>ANALYSIS</a:t>
            </a:r>
            <a:endParaRPr sz="1225"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Proposed analysis of collected data is appropriate, building on what is established within the disciplinary literature, to address the problem(s) or research question(s) and utilizes an innovative technique or approach.</a:t>
            </a:r>
          </a:p>
        </p:txBody>
      </p:sp>
      <p:sp>
        <p:nvSpPr>
          <p:cNvPr id="35" name="object 23"/>
          <p:cNvSpPr txBox="1"/>
          <p:nvPr/>
        </p:nvSpPr>
        <p:spPr>
          <a:xfrm>
            <a:off x="22682571" y="24193477"/>
            <a:ext cx="8136622" cy="3123932"/>
          </a:xfrm>
          <a:prstGeom prst="rect">
            <a:avLst/>
          </a:prstGeom>
        </p:spPr>
        <p:txBody>
          <a:bodyPr vert="horz" wrap="square" lIns="0" tIns="0" rIns="0" bIns="0" rtlCol="0">
            <a:spAutoFit/>
          </a:bodyPr>
          <a:lstStyle/>
          <a:p>
            <a:pPr marL="12128"/>
            <a:r>
              <a:rPr lang="en-US" sz="3500" b="1" spc="-4" dirty="0">
                <a:latin typeface="Arial" panose="020B0604020202020204" pitchFamily="34" charset="0"/>
                <a:cs typeface="Arial" panose="020B0604020202020204" pitchFamily="34" charset="0"/>
              </a:rPr>
              <a:t>CONCLUSION</a:t>
            </a:r>
            <a:endParaRPr sz="1225"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Proposed analysis of collected data is appropriate, building on what is established within the disciplinary literature, to address the problem(s) or research question(s) and utilizes an innovative technique or approach. </a:t>
            </a:r>
          </a:p>
        </p:txBody>
      </p:sp>
      <p:sp>
        <p:nvSpPr>
          <p:cNvPr id="42" name="object 23"/>
          <p:cNvSpPr txBox="1"/>
          <p:nvPr/>
        </p:nvSpPr>
        <p:spPr>
          <a:xfrm>
            <a:off x="12216937" y="16844960"/>
            <a:ext cx="8657291" cy="3985706"/>
          </a:xfrm>
          <a:prstGeom prst="rect">
            <a:avLst/>
          </a:prstGeom>
        </p:spPr>
        <p:txBody>
          <a:bodyPr vert="horz" wrap="square" lIns="0" tIns="0" rIns="0" bIns="0" rtlCol="0">
            <a:spAutoFit/>
          </a:bodyPr>
          <a:lstStyle/>
          <a:p>
            <a:pPr marL="12128" algn="ctr"/>
            <a:r>
              <a:rPr lang="en-US" sz="3500" i="1" spc="-4" dirty="0">
                <a:latin typeface="Arial" panose="020B0604020202020204" pitchFamily="34" charset="0"/>
                <a:cs typeface="Arial" panose="020B0604020202020204" pitchFamily="34" charset="0"/>
              </a:rPr>
              <a:t> ADD IMAGES</a:t>
            </a:r>
            <a:endParaRPr lang="en-US" sz="3500" i="1" spc="-24" dirty="0">
              <a:latin typeface="Arial" panose="020B0604020202020204" pitchFamily="34" charset="0"/>
              <a:cs typeface="Arial" panose="020B0604020202020204" pitchFamily="34" charset="0"/>
            </a:endParaRPr>
          </a:p>
          <a:p>
            <a:pPr marL="12128"/>
            <a:endParaRPr lang="en-US" sz="2800" dirty="0">
              <a:latin typeface="Arial" panose="020B0604020202020204" pitchFamily="34" charset="0"/>
              <a:cs typeface="Arial" panose="020B0604020202020204" pitchFamily="34" charset="0"/>
            </a:endParaRPr>
          </a:p>
          <a:p>
            <a:r>
              <a:rPr lang="en-US" sz="2800" i="1" dirty="0">
                <a:latin typeface="Arial" panose="020B0604020202020204" pitchFamily="34" charset="0"/>
                <a:cs typeface="Arial" panose="020B0604020202020204" pitchFamily="34" charset="0"/>
              </a:rPr>
              <a:t>You can use images to help explain your project. Make sure that you label all your images. If you have any data visualizations, make sure to label all your axes and cite your data sources. If using pictures, use the highest resolution possible and then resize. Images are optional and do NOT have to be used in any particular section.</a:t>
            </a:r>
          </a:p>
        </p:txBody>
      </p:sp>
      <p:sp>
        <p:nvSpPr>
          <p:cNvPr id="44" name="object 23"/>
          <p:cNvSpPr txBox="1"/>
          <p:nvPr/>
        </p:nvSpPr>
        <p:spPr>
          <a:xfrm>
            <a:off x="22297421" y="16862686"/>
            <a:ext cx="8657291" cy="3985706"/>
          </a:xfrm>
          <a:prstGeom prst="rect">
            <a:avLst/>
          </a:prstGeom>
        </p:spPr>
        <p:txBody>
          <a:bodyPr vert="horz" wrap="square" lIns="0" tIns="0" rIns="0" bIns="0" rtlCol="0">
            <a:spAutoFit/>
          </a:bodyPr>
          <a:lstStyle/>
          <a:p>
            <a:pPr marL="12128" algn="ctr"/>
            <a:r>
              <a:rPr lang="en-US" sz="3500" i="1" spc="-4" dirty="0">
                <a:latin typeface="Arial" panose="020B0604020202020204" pitchFamily="34" charset="0"/>
                <a:cs typeface="Arial" panose="020B0604020202020204" pitchFamily="34" charset="0"/>
              </a:rPr>
              <a:t> ADD IMAGES</a:t>
            </a:r>
            <a:endParaRPr lang="en-US" sz="3500" i="1" spc="-24" dirty="0">
              <a:latin typeface="Arial" panose="020B0604020202020204" pitchFamily="34" charset="0"/>
              <a:cs typeface="Arial" panose="020B0604020202020204" pitchFamily="34" charset="0"/>
            </a:endParaRPr>
          </a:p>
          <a:p>
            <a:pPr marL="12128"/>
            <a:endParaRPr lang="en-US" sz="2800" dirty="0">
              <a:latin typeface="Arial" panose="020B0604020202020204" pitchFamily="34" charset="0"/>
              <a:cs typeface="Arial" panose="020B0604020202020204" pitchFamily="34" charset="0"/>
            </a:endParaRPr>
          </a:p>
          <a:p>
            <a:r>
              <a:rPr lang="en-US" sz="2800" i="1" dirty="0">
                <a:latin typeface="Arial" panose="020B0604020202020204" pitchFamily="34" charset="0"/>
                <a:cs typeface="Arial" panose="020B0604020202020204" pitchFamily="34" charset="0"/>
              </a:rPr>
              <a:t>You can use images to help explain your project. Make sure that you label all your images. If you have any data visualizations, make sure to label all your axes and cite your data sources. If using pictures, use the highest resolution possible and then resize. Images are optional and do NOT have to be used in any particular section.</a:t>
            </a:r>
          </a:p>
        </p:txBody>
      </p:sp>
      <p:sp>
        <p:nvSpPr>
          <p:cNvPr id="46" name="object 23"/>
          <p:cNvSpPr txBox="1"/>
          <p:nvPr/>
        </p:nvSpPr>
        <p:spPr>
          <a:xfrm>
            <a:off x="2390423" y="24221505"/>
            <a:ext cx="8657291" cy="3985706"/>
          </a:xfrm>
          <a:prstGeom prst="rect">
            <a:avLst/>
          </a:prstGeom>
        </p:spPr>
        <p:txBody>
          <a:bodyPr vert="horz" wrap="square" lIns="0" tIns="0" rIns="0" bIns="0" rtlCol="0">
            <a:spAutoFit/>
          </a:bodyPr>
          <a:lstStyle/>
          <a:p>
            <a:pPr marL="12128" algn="ctr"/>
            <a:r>
              <a:rPr lang="en-US" sz="3500" i="1" spc="-4" dirty="0">
                <a:latin typeface="Arial" panose="020B0604020202020204" pitchFamily="34" charset="0"/>
                <a:cs typeface="Arial" panose="020B0604020202020204" pitchFamily="34" charset="0"/>
              </a:rPr>
              <a:t> ADD IMAGES</a:t>
            </a:r>
            <a:endParaRPr lang="en-US" sz="3500" i="1" spc="-24" dirty="0">
              <a:latin typeface="Arial" panose="020B0604020202020204" pitchFamily="34" charset="0"/>
              <a:cs typeface="Arial" panose="020B0604020202020204" pitchFamily="34" charset="0"/>
            </a:endParaRPr>
          </a:p>
          <a:p>
            <a:pPr marL="12128"/>
            <a:endParaRPr lang="en-US" sz="2800" dirty="0">
              <a:latin typeface="Arial" panose="020B0604020202020204" pitchFamily="34" charset="0"/>
              <a:cs typeface="Arial" panose="020B0604020202020204" pitchFamily="34" charset="0"/>
            </a:endParaRPr>
          </a:p>
          <a:p>
            <a:r>
              <a:rPr lang="en-US" sz="2800" i="1" dirty="0">
                <a:latin typeface="Arial" panose="020B0604020202020204" pitchFamily="34" charset="0"/>
                <a:cs typeface="Arial" panose="020B0604020202020204" pitchFamily="34" charset="0"/>
              </a:rPr>
              <a:t>You can use images to help explain your project. Make sure that you label all your images. If you any have data visualizations, make sure to label all your axes and cite your data sources. If using pictures, use the highest resolution possible and then resize. Images are optional and do NOT have to be used in any particular section.</a:t>
            </a:r>
          </a:p>
        </p:txBody>
      </p:sp>
    </p:spTree>
    <p:extLst>
      <p:ext uri="{BB962C8B-B14F-4D97-AF65-F5344CB8AC3E}">
        <p14:creationId xmlns:p14="http://schemas.microsoft.com/office/powerpoint/2010/main" val="13078165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434</TotalTime>
  <Words>555</Words>
  <Application>Microsoft Macintosh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Black</vt:lpstr>
      <vt:lpstr>Calibri</vt:lpstr>
      <vt:lpstr>Calibri Light</vt:lpstr>
      <vt:lpstr>Office Theme</vt:lpstr>
      <vt:lpstr>Custom Design</vt:lpstr>
      <vt:lpstr>PowerPoint Presentation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Swauger, Shea C</cp:lastModifiedBy>
  <cp:revision>110</cp:revision>
  <dcterms:created xsi:type="dcterms:W3CDTF">2016-03-30T17:30:29Z</dcterms:created>
  <dcterms:modified xsi:type="dcterms:W3CDTF">2018-02-28T23:56:32Z</dcterms:modified>
</cp:coreProperties>
</file>